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9" r:id="rId4"/>
    <p:sldId id="257"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544" autoAdjust="0"/>
  </p:normalViewPr>
  <p:slideViewPr>
    <p:cSldViewPr snapToGrid="0">
      <p:cViewPr varScale="1">
        <p:scale>
          <a:sx n="55" d="100"/>
          <a:sy n="55" d="100"/>
        </p:scale>
        <p:origin x="13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2B538-AD78-4191-A342-BE08D044CC54}"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59F26-AF6C-4488-9C88-E229755A2475}" type="slidenum">
              <a:rPr lang="en-US" smtClean="0"/>
              <a:t>‹#›</a:t>
            </a:fld>
            <a:endParaRPr lang="en-US"/>
          </a:p>
        </p:txBody>
      </p:sp>
    </p:spTree>
    <p:extLst>
      <p:ext uri="{BB962C8B-B14F-4D97-AF65-F5344CB8AC3E}">
        <p14:creationId xmlns:p14="http://schemas.microsoft.com/office/powerpoint/2010/main" val="254879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a good trip can be defined by a well packed bag. We tend to put a lot of thought into the contents of our luggage based on our destination, the weather and how long we plan to stay. It’s important we pack items that are relevant to ensure that our trip will be successful. </a:t>
            </a:r>
          </a:p>
        </p:txBody>
      </p:sp>
      <p:sp>
        <p:nvSpPr>
          <p:cNvPr id="4" name="Slide Number Placeholder 3"/>
          <p:cNvSpPr>
            <a:spLocks noGrp="1"/>
          </p:cNvSpPr>
          <p:nvPr>
            <p:ph type="sldNum" sz="quarter" idx="5"/>
          </p:nvPr>
        </p:nvSpPr>
        <p:spPr/>
        <p:txBody>
          <a:bodyPr/>
          <a:lstStyle/>
          <a:p>
            <a:fld id="{39F59F26-AF6C-4488-9C88-E229755A2475}" type="slidenum">
              <a:rPr lang="en-US" smtClean="0"/>
              <a:t>1</a:t>
            </a:fld>
            <a:endParaRPr lang="en-US"/>
          </a:p>
        </p:txBody>
      </p:sp>
    </p:spTree>
    <p:extLst>
      <p:ext uri="{BB962C8B-B14F-4D97-AF65-F5344CB8AC3E}">
        <p14:creationId xmlns:p14="http://schemas.microsoft.com/office/powerpoint/2010/main" val="248916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news media has put unwanted items in our luggage. Everywhere you look you can read a news story or a tweet emphasizing concern in the safety of air travel. Are they really telling us the whole story? Are we only getting what they want us to hear? Is air travel really that unsafe?</a:t>
            </a:r>
          </a:p>
        </p:txBody>
      </p:sp>
      <p:sp>
        <p:nvSpPr>
          <p:cNvPr id="4" name="Slide Number Placeholder 3"/>
          <p:cNvSpPr>
            <a:spLocks noGrp="1"/>
          </p:cNvSpPr>
          <p:nvPr>
            <p:ph type="sldNum" sz="quarter" idx="5"/>
          </p:nvPr>
        </p:nvSpPr>
        <p:spPr/>
        <p:txBody>
          <a:bodyPr/>
          <a:lstStyle/>
          <a:p>
            <a:fld id="{39F59F26-AF6C-4488-9C88-E229755A2475}" type="slidenum">
              <a:rPr lang="en-US" smtClean="0"/>
              <a:t>2</a:t>
            </a:fld>
            <a:endParaRPr lang="en-US"/>
          </a:p>
        </p:txBody>
      </p:sp>
    </p:spTree>
    <p:extLst>
      <p:ext uri="{BB962C8B-B14F-4D97-AF65-F5344CB8AC3E}">
        <p14:creationId xmlns:p14="http://schemas.microsoft.com/office/powerpoint/2010/main" val="201673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we start packing information in our luggage that will help us to be well informed and understand what is happening with airline travel safety. We need to stop the scare tactics that keep us from visiting friends and loved ones. </a:t>
            </a:r>
          </a:p>
          <a:p>
            <a:r>
              <a:rPr lang="en-US" dirty="0"/>
              <a:t>Over 71 Million people used airline travel in May of 2022, one month!</a:t>
            </a:r>
          </a:p>
          <a:p>
            <a:r>
              <a:rPr lang="en-US" dirty="0"/>
              <a:t>Year after year we continue to see a decline in the number of accidents involving airline travel.</a:t>
            </a:r>
          </a:p>
          <a:p>
            <a:r>
              <a:rPr lang="en-US" dirty="0"/>
              <a:t>If I were to fly every single day of my life, it would take 19,000 years before an airline accident would happen</a:t>
            </a:r>
          </a:p>
          <a:p>
            <a:r>
              <a:rPr lang="en-US" dirty="0"/>
              <a:t>This kind of information is mind blowing…..</a:t>
            </a:r>
          </a:p>
          <a:p>
            <a:endParaRPr lang="en-US" dirty="0"/>
          </a:p>
        </p:txBody>
      </p:sp>
      <p:sp>
        <p:nvSpPr>
          <p:cNvPr id="4" name="Slide Number Placeholder 3"/>
          <p:cNvSpPr>
            <a:spLocks noGrp="1"/>
          </p:cNvSpPr>
          <p:nvPr>
            <p:ph type="sldNum" sz="quarter" idx="5"/>
          </p:nvPr>
        </p:nvSpPr>
        <p:spPr/>
        <p:txBody>
          <a:bodyPr/>
          <a:lstStyle/>
          <a:p>
            <a:fld id="{39F59F26-AF6C-4488-9C88-E229755A2475}" type="slidenum">
              <a:rPr lang="en-US" smtClean="0"/>
              <a:t>3</a:t>
            </a:fld>
            <a:endParaRPr lang="en-US"/>
          </a:p>
        </p:txBody>
      </p:sp>
    </p:spTree>
    <p:extLst>
      <p:ext uri="{BB962C8B-B14F-4D97-AF65-F5344CB8AC3E}">
        <p14:creationId xmlns:p14="http://schemas.microsoft.com/office/powerpoint/2010/main" val="557923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Plane Crash Causes by Decade, starting in the 1950s, the largest contributor of plane crashes is pilot error, at 82. As the years progress through 1960, 1970, 1980, 1990, 2000 you will notice the measure get reduced smaller and smaller where in 2010, pilot error was at 28. For an entire decade.</a:t>
            </a:r>
          </a:p>
        </p:txBody>
      </p:sp>
      <p:sp>
        <p:nvSpPr>
          <p:cNvPr id="4" name="Slide Number Placeholder 3"/>
          <p:cNvSpPr>
            <a:spLocks noGrp="1"/>
          </p:cNvSpPr>
          <p:nvPr>
            <p:ph type="sldNum" sz="quarter" idx="5"/>
          </p:nvPr>
        </p:nvSpPr>
        <p:spPr/>
        <p:txBody>
          <a:bodyPr/>
          <a:lstStyle/>
          <a:p>
            <a:fld id="{39F59F26-AF6C-4488-9C88-E229755A2475}" type="slidenum">
              <a:rPr lang="en-US" smtClean="0"/>
              <a:t>4</a:t>
            </a:fld>
            <a:endParaRPr lang="en-US"/>
          </a:p>
        </p:txBody>
      </p:sp>
    </p:spTree>
    <p:extLst>
      <p:ext uri="{BB962C8B-B14F-4D97-AF65-F5344CB8AC3E}">
        <p14:creationId xmlns:p14="http://schemas.microsoft.com/office/powerpoint/2010/main" val="41177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dirty="0" err="1"/>
              <a:t>WeFly</a:t>
            </a:r>
            <a:r>
              <a:rPr lang="en-US" dirty="0"/>
              <a:t> we understand your concerns, and we are making every effort to address those concerns. Safety always has and always will be a top priority at </a:t>
            </a:r>
            <a:r>
              <a:rPr lang="en-US" dirty="0" err="1"/>
              <a:t>WeFly</a:t>
            </a:r>
            <a:r>
              <a:rPr lang="en-US" dirty="0"/>
              <a:t>. Technology and innovative training techniques help us to alleviate potential accidents before they can even occur. We have invested a large amount of time and money into big data and the proven concepts of artificial intelligence.</a:t>
            </a:r>
          </a:p>
        </p:txBody>
      </p:sp>
      <p:sp>
        <p:nvSpPr>
          <p:cNvPr id="4" name="Slide Number Placeholder 3"/>
          <p:cNvSpPr>
            <a:spLocks noGrp="1"/>
          </p:cNvSpPr>
          <p:nvPr>
            <p:ph type="sldNum" sz="quarter" idx="5"/>
          </p:nvPr>
        </p:nvSpPr>
        <p:spPr/>
        <p:txBody>
          <a:bodyPr/>
          <a:lstStyle/>
          <a:p>
            <a:fld id="{39F59F26-AF6C-4488-9C88-E229755A2475}" type="slidenum">
              <a:rPr lang="en-US" smtClean="0"/>
              <a:t>5</a:t>
            </a:fld>
            <a:endParaRPr lang="en-US"/>
          </a:p>
        </p:txBody>
      </p:sp>
    </p:spTree>
    <p:extLst>
      <p:ext uri="{BB962C8B-B14F-4D97-AF65-F5344CB8AC3E}">
        <p14:creationId xmlns:p14="http://schemas.microsoft.com/office/powerpoint/2010/main" val="2630426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get your bags packed and come fly with us. </a:t>
            </a:r>
            <a:r>
              <a:rPr lang="en-US" dirty="0" err="1"/>
              <a:t>WeFly</a:t>
            </a:r>
            <a:r>
              <a:rPr lang="en-US" dirty="0"/>
              <a:t> is committed to filling your luggage with the information you need to ensure the safest possible flight. </a:t>
            </a:r>
          </a:p>
        </p:txBody>
      </p:sp>
      <p:sp>
        <p:nvSpPr>
          <p:cNvPr id="4" name="Slide Number Placeholder 3"/>
          <p:cNvSpPr>
            <a:spLocks noGrp="1"/>
          </p:cNvSpPr>
          <p:nvPr>
            <p:ph type="sldNum" sz="quarter" idx="5"/>
          </p:nvPr>
        </p:nvSpPr>
        <p:spPr/>
        <p:txBody>
          <a:bodyPr/>
          <a:lstStyle/>
          <a:p>
            <a:fld id="{39F59F26-AF6C-4488-9C88-E229755A2475}" type="slidenum">
              <a:rPr lang="en-US" smtClean="0"/>
              <a:t>6</a:t>
            </a:fld>
            <a:endParaRPr lang="en-US"/>
          </a:p>
        </p:txBody>
      </p:sp>
    </p:spTree>
    <p:extLst>
      <p:ext uri="{BB962C8B-B14F-4D97-AF65-F5344CB8AC3E}">
        <p14:creationId xmlns:p14="http://schemas.microsoft.com/office/powerpoint/2010/main" val="110796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3C9C-7DCA-238B-3FA7-3299CD51FF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8C931-4399-7B59-6F70-6E84EE1652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ECEB-2D67-440D-2BE2-753461E576F5}"/>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24812E2F-6584-42E7-2E8F-D9EBDD74C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ADDEA-BB91-1181-DDA0-EA34281C1DFC}"/>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127815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2242-4821-300E-A2D1-A4EDB975C6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AE611-5637-B57A-5EDA-98C18DFA90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D2F43-3D7A-7600-BE4E-7AB0880B8476}"/>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272EB6C1-2262-A9C7-B31E-A22C302696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E05C4-B8CD-4A4F-CC01-9C459E5690C6}"/>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391297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10A89-C707-4436-88CB-832225628C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A0DB0D-46D6-D974-E710-FCB88F04D9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4A1E2-8DB2-62FC-1B80-29A7D94370EE}"/>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661717C0-EAE6-77F6-B908-98C9174B13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0C3E-6AE6-C56D-6D77-3E999BAAECE6}"/>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247789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2FA2-6C2A-C388-12AB-4B55F44AF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148A0-4539-1E62-E528-86AF05E3EC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44DDCD-BF54-05B2-906C-493AF84E9894}"/>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5F80761C-0B40-CB62-D059-3090A534E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66FABD-7298-C2C1-3949-4D2AF477CD1F}"/>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291194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C95A-C79F-3397-0FCE-62C1D00B24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AE2314-2D2D-D291-DA6D-575C90D1F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9EB00-02D1-35BB-AA96-D26691E9F9CD}"/>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E7F25D3F-F362-7278-39D3-9FB4A2FA3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2586A-1A60-D064-844C-A07A3A5F1C96}"/>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300214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DAAC-3711-38A1-4CE4-90E4DCFD7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F7875-B2AA-B4B5-9F55-B263E84F2E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C7770-EDD5-B7A7-87FE-C3C12D1955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A964A-0318-B68C-0E43-D3F4066794FC}"/>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6" name="Footer Placeholder 5">
            <a:extLst>
              <a:ext uri="{FF2B5EF4-FFF2-40B4-BE49-F238E27FC236}">
                <a16:creationId xmlns:a16="http://schemas.microsoft.com/office/drawing/2014/main" id="{B5A66124-2E9A-C0A7-208C-6CBA24D60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07709-8AC4-7830-182D-9ACE04607A5A}"/>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1963232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B315-07BD-A72B-2984-D5D117E04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ABA409-B414-7AA6-E1C2-9AA02C445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C7CD51-EB6E-61C4-E123-44670C1975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B77553-25BF-FB43-5E27-1B18654F1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A61E7E-22D9-6DDE-769E-0685C1574E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29B6E2-CF0B-88AC-2CEE-8A7EA7163E69}"/>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8" name="Footer Placeholder 7">
            <a:extLst>
              <a:ext uri="{FF2B5EF4-FFF2-40B4-BE49-F238E27FC236}">
                <a16:creationId xmlns:a16="http://schemas.microsoft.com/office/drawing/2014/main" id="{C1055F21-59E5-F5D1-1674-649906AF1E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83256-AD21-EABB-91ED-9CD128DC7F23}"/>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374090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36FC-F1E7-2DF2-3D2E-B72F7D8E7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296F5-5CC8-97A5-D690-D13DDF5C0FAD}"/>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4" name="Footer Placeholder 3">
            <a:extLst>
              <a:ext uri="{FF2B5EF4-FFF2-40B4-BE49-F238E27FC236}">
                <a16:creationId xmlns:a16="http://schemas.microsoft.com/office/drawing/2014/main" id="{40D54357-8D3B-0A68-AE65-262771AC7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6F2DDB-040B-56AB-3292-E25B53C2095F}"/>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419679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BCE4D-7CC6-36AE-A36D-857D1060D8BC}"/>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3" name="Footer Placeholder 2">
            <a:extLst>
              <a:ext uri="{FF2B5EF4-FFF2-40B4-BE49-F238E27FC236}">
                <a16:creationId xmlns:a16="http://schemas.microsoft.com/office/drawing/2014/main" id="{68DB8300-2FD3-93F8-7E34-89BBB98C45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654C34-EF39-F197-ABCB-A1CDF06DB25E}"/>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339224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7879-6918-EA6C-AF3E-9EB1B3A94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04A90-E955-B2EF-1B4B-D6F80E234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6CD7A8-833C-43EB-C534-29AF1A9B3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7F63C-F6D1-0474-B6F3-9DC6CEB84014}"/>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6" name="Footer Placeholder 5">
            <a:extLst>
              <a:ext uri="{FF2B5EF4-FFF2-40B4-BE49-F238E27FC236}">
                <a16:creationId xmlns:a16="http://schemas.microsoft.com/office/drawing/2014/main" id="{1ABA956D-A700-AD55-72F7-254F6325C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96CF08-018F-796D-7A2A-9D399CAB3DC0}"/>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110750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7620-744F-663A-3631-2265220EE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FB8088-4BD5-6FCC-1266-B78E9706B5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7657EC-6C37-DD85-3431-58B62856A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B9725-A428-1AF7-1EBB-1CE55DD97AB1}"/>
              </a:ext>
            </a:extLst>
          </p:cNvPr>
          <p:cNvSpPr>
            <a:spLocks noGrp="1"/>
          </p:cNvSpPr>
          <p:nvPr>
            <p:ph type="dt" sz="half" idx="10"/>
          </p:nvPr>
        </p:nvSpPr>
        <p:spPr/>
        <p:txBody>
          <a:bodyPr/>
          <a:lstStyle/>
          <a:p>
            <a:fld id="{E0413D79-7390-43F2-A4E6-58DCC24A3F6B}" type="datetimeFigureOut">
              <a:rPr lang="en-US" smtClean="0"/>
              <a:t>11/18/2022</a:t>
            </a:fld>
            <a:endParaRPr lang="en-US"/>
          </a:p>
        </p:txBody>
      </p:sp>
      <p:sp>
        <p:nvSpPr>
          <p:cNvPr id="6" name="Footer Placeholder 5">
            <a:extLst>
              <a:ext uri="{FF2B5EF4-FFF2-40B4-BE49-F238E27FC236}">
                <a16:creationId xmlns:a16="http://schemas.microsoft.com/office/drawing/2014/main" id="{6CEF7106-599D-D4C3-290B-6ECB7F66F8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54E17A-3240-F360-71E2-0279E1D3EF2F}"/>
              </a:ext>
            </a:extLst>
          </p:cNvPr>
          <p:cNvSpPr>
            <a:spLocks noGrp="1"/>
          </p:cNvSpPr>
          <p:nvPr>
            <p:ph type="sldNum" sz="quarter" idx="12"/>
          </p:nvPr>
        </p:nvSpPr>
        <p:spPr/>
        <p:txBody>
          <a:bodyPr/>
          <a:lstStyle/>
          <a:p>
            <a:fld id="{A6567B0D-93DC-4F01-A907-E3111EBF47C8}" type="slidenum">
              <a:rPr lang="en-US" smtClean="0"/>
              <a:t>‹#›</a:t>
            </a:fld>
            <a:endParaRPr lang="en-US"/>
          </a:p>
        </p:txBody>
      </p:sp>
    </p:spTree>
    <p:extLst>
      <p:ext uri="{BB962C8B-B14F-4D97-AF65-F5344CB8AC3E}">
        <p14:creationId xmlns:p14="http://schemas.microsoft.com/office/powerpoint/2010/main" val="176705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573A8E-F0F5-ABFC-2A36-45C4106CA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076076-F9F1-3C48-D621-DF90DE905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B8D6B-7539-81D8-4563-0368FA646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13D79-7390-43F2-A4E6-58DCC24A3F6B}" type="datetimeFigureOut">
              <a:rPr lang="en-US" smtClean="0"/>
              <a:t>11/18/2022</a:t>
            </a:fld>
            <a:endParaRPr lang="en-US"/>
          </a:p>
        </p:txBody>
      </p:sp>
      <p:sp>
        <p:nvSpPr>
          <p:cNvPr id="5" name="Footer Placeholder 4">
            <a:extLst>
              <a:ext uri="{FF2B5EF4-FFF2-40B4-BE49-F238E27FC236}">
                <a16:creationId xmlns:a16="http://schemas.microsoft.com/office/drawing/2014/main" id="{8AFAF40C-38EC-4D71-C6E1-F9CEA30AB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D0670D-35F3-9BC4-6D4A-C1E93733A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67B0D-93DC-4F01-A907-E3111EBF47C8}" type="slidenum">
              <a:rPr lang="en-US" smtClean="0"/>
              <a:t>‹#›</a:t>
            </a:fld>
            <a:endParaRPr lang="en-US"/>
          </a:p>
        </p:txBody>
      </p:sp>
    </p:spTree>
    <p:extLst>
      <p:ext uri="{BB962C8B-B14F-4D97-AF65-F5344CB8AC3E}">
        <p14:creationId xmlns:p14="http://schemas.microsoft.com/office/powerpoint/2010/main" val="2138715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hyperlink" Target="https://creativecommons.org/licenses/by/3.0/"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flickr.com/photos/143472177@N08/46818180332"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creativecommons.org/licenses/by-nc-nd/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puloh.com/product/tip-on-how-to-easily-identify-your-luggage-at-baggage-reclaim"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13" Type="http://schemas.openxmlformats.org/officeDocument/2006/relationships/hyperlink" Target="https://anticatrasheriadelcorso.it/mind-blowing-episodio-ii/" TargetMode="External"/><Relationship Id="rId3" Type="http://schemas.openxmlformats.org/officeDocument/2006/relationships/audio" Target="../media/media3.m4a"/><Relationship Id="rId7" Type="http://schemas.openxmlformats.org/officeDocument/2006/relationships/hyperlink" Target="https://www.flickr.com/photos/roeyahram/8746674286/" TargetMode="External"/><Relationship Id="rId12" Type="http://schemas.openxmlformats.org/officeDocument/2006/relationships/image" Target="../media/image8.jpe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jpg"/><Relationship Id="rId11" Type="http://schemas.openxmlformats.org/officeDocument/2006/relationships/image" Target="../media/image7.png"/><Relationship Id="rId5" Type="http://schemas.openxmlformats.org/officeDocument/2006/relationships/notesSlide" Target="../notesSlides/notesSlide3.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5.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9.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pexels.com/photo/stylish-man-with-suitcase-and-passport-walking-along-airport-corridor-4173219/" TargetMode="External"/><Relationship Id="rId5" Type="http://schemas.openxmlformats.org/officeDocument/2006/relationships/image" Target="../media/image10.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uitcase with clothes in it&#10;&#10;Description automatically generated with low confidence">
            <a:extLst>
              <a:ext uri="{FF2B5EF4-FFF2-40B4-BE49-F238E27FC236}">
                <a16:creationId xmlns:a16="http://schemas.microsoft.com/office/drawing/2014/main" id="{80C148EA-8E18-A19A-D1AA-1A0048F6C0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72"/>
          <a:stretch/>
        </p:blipFill>
        <p:spPr>
          <a:xfrm>
            <a:off x="151774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TextBox 5">
            <a:extLst>
              <a:ext uri="{FF2B5EF4-FFF2-40B4-BE49-F238E27FC236}">
                <a16:creationId xmlns:a16="http://schemas.microsoft.com/office/drawing/2014/main" id="{26B564E7-CDD8-15F0-9112-943C1AAB9FE9}"/>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143472177@N08/4681818033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7" name="TextBox 6">
            <a:extLst>
              <a:ext uri="{FF2B5EF4-FFF2-40B4-BE49-F238E27FC236}">
                <a16:creationId xmlns:a16="http://schemas.microsoft.com/office/drawing/2014/main" id="{19CE7495-7EEC-B422-88A4-F41AAD74726E}"/>
              </a:ext>
            </a:extLst>
          </p:cNvPr>
          <p:cNvSpPr txBox="1"/>
          <p:nvPr/>
        </p:nvSpPr>
        <p:spPr>
          <a:xfrm>
            <a:off x="838200" y="438150"/>
            <a:ext cx="2743200" cy="3139321"/>
          </a:xfrm>
          <a:prstGeom prst="rect">
            <a:avLst/>
          </a:prstGeom>
          <a:noFill/>
        </p:spPr>
        <p:txBody>
          <a:bodyPr wrap="square" rtlCol="0">
            <a:spAutoFit/>
          </a:bodyPr>
          <a:lstStyle/>
          <a:p>
            <a:r>
              <a:rPr lang="en-US" dirty="0"/>
              <a:t>The Success of a Trip</a:t>
            </a:r>
          </a:p>
          <a:p>
            <a:endParaRPr lang="en-US" dirty="0"/>
          </a:p>
          <a:p>
            <a:r>
              <a:rPr lang="en-US" dirty="0"/>
              <a:t>Can be determined</a:t>
            </a:r>
          </a:p>
          <a:p>
            <a:endParaRPr lang="en-US" dirty="0"/>
          </a:p>
          <a:p>
            <a:r>
              <a:rPr lang="en-US" dirty="0"/>
              <a:t>By……..</a:t>
            </a:r>
          </a:p>
          <a:p>
            <a:endParaRPr lang="en-US" dirty="0"/>
          </a:p>
          <a:p>
            <a:r>
              <a:rPr lang="en-US" dirty="0"/>
              <a:t>Well</a:t>
            </a:r>
          </a:p>
          <a:p>
            <a:endParaRPr lang="en-US" dirty="0"/>
          </a:p>
          <a:p>
            <a:r>
              <a:rPr lang="en-US" dirty="0"/>
              <a:t>Packed </a:t>
            </a:r>
          </a:p>
          <a:p>
            <a:endParaRPr lang="en-US" dirty="0"/>
          </a:p>
          <a:p>
            <a:r>
              <a:rPr lang="en-US" dirty="0"/>
              <a:t>Bag</a:t>
            </a:r>
          </a:p>
        </p:txBody>
      </p:sp>
      <p:pic>
        <p:nvPicPr>
          <p:cNvPr id="10" name="Audio 9">
            <a:hlinkClick r:id="" action="ppaction://media"/>
            <a:extLst>
              <a:ext uri="{FF2B5EF4-FFF2-40B4-BE49-F238E27FC236}">
                <a16:creationId xmlns:a16="http://schemas.microsoft.com/office/drawing/2014/main" id="{5321D13E-8CE3-2214-029D-DB1CE09501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3403119"/>
      </p:ext>
    </p:extLst>
  </p:cSld>
  <p:clrMapOvr>
    <a:masterClrMapping/>
  </p:clrMapOvr>
  <mc:AlternateContent xmlns:mc="http://schemas.openxmlformats.org/markup-compatibility/2006">
    <mc:Choice xmlns:p14="http://schemas.microsoft.com/office/powerpoint/2010/main" Requires="p14">
      <p:transition spd="slow" p14:dur="2000" advTm="24250"/>
    </mc:Choice>
    <mc:Fallback>
      <p:transition spd="slow" advTm="2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0C7D-5910-127A-FFD5-B464576F1145}"/>
              </a:ext>
            </a:extLst>
          </p:cNvPr>
          <p:cNvSpPr>
            <a:spLocks noGrp="1"/>
          </p:cNvSpPr>
          <p:nvPr>
            <p:ph type="title"/>
          </p:nvPr>
        </p:nvSpPr>
        <p:spPr>
          <a:xfrm>
            <a:off x="7464614" y="1783958"/>
            <a:ext cx="4087306" cy="3550041"/>
          </a:xfrm>
        </p:spPr>
        <p:txBody>
          <a:bodyPr vert="horz" lIns="91440" tIns="45720" rIns="91440" bIns="45720" rtlCol="0" anchor="b">
            <a:normAutofit/>
          </a:bodyPr>
          <a:lstStyle/>
          <a:p>
            <a:r>
              <a:rPr lang="en-US" sz="5000" dirty="0"/>
              <a:t>News media sources have packed our bag with fear and misinformation</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building, outdoor&#10;&#10;Description automatically generated">
            <a:extLst>
              <a:ext uri="{FF2B5EF4-FFF2-40B4-BE49-F238E27FC236}">
                <a16:creationId xmlns:a16="http://schemas.microsoft.com/office/drawing/2014/main" id="{0037609F-E03D-AF98-66F4-4EFAC133594F}"/>
              </a:ext>
            </a:extLst>
          </p:cNvPr>
          <p:cNvPicPr>
            <a:picLocks noGrp="1" noChangeAspect="1"/>
          </p:cNvPicPr>
          <p:nvPr>
            <p:ph idx="1"/>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425" r="2583" b="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1FF72E5C-7684-2A07-7989-E3B4B2A4A9A7}"/>
              </a:ext>
            </a:extLst>
          </p:cNvPr>
          <p:cNvSpPr txBox="1"/>
          <p:nvPr/>
        </p:nvSpPr>
        <p:spPr>
          <a:xfrm>
            <a:off x="9732673" y="6657945"/>
            <a:ext cx="2459327" cy="200055"/>
          </a:xfrm>
          <a:prstGeom prst="rect">
            <a:avLst/>
          </a:prstGeom>
          <a:solidFill>
            <a:srgbClr val="000000"/>
          </a:solidFill>
          <a:ln>
            <a:noFill/>
          </a:ln>
        </p:spPr>
        <p:txBody>
          <a:bodyPr wrap="none" rtlCol="0" anchor="ctr">
            <a:spAutoFit/>
          </a:bodyPr>
          <a:lstStyle/>
          <a:p>
            <a:pPr algn="r">
              <a:spcAft>
                <a:spcPts val="600"/>
              </a:spcAft>
            </a:pPr>
            <a:r>
              <a:rPr lang="en-US" sz="700">
                <a:solidFill>
                  <a:srgbClr val="FFFFFF"/>
                </a:solidFill>
                <a:hlinkClick r:id="rId6" tooltip="https://puloh.com/product/tip-on-how-to-easily-identify-your-luggage-at-baggage-reclai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pic>
        <p:nvPicPr>
          <p:cNvPr id="7" name="Audio 6">
            <a:hlinkClick r:id="" action="ppaction://media"/>
            <a:extLst>
              <a:ext uri="{FF2B5EF4-FFF2-40B4-BE49-F238E27FC236}">
                <a16:creationId xmlns:a16="http://schemas.microsoft.com/office/drawing/2014/main" id="{0A5876E3-F2FC-4251-1715-5C3EA6E322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947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4051"/>
    </mc:Choice>
    <mc:Fallback>
      <p:transition spd="slow" advTm="24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42C7DE46-94D8-8D5D-7E11-B486B9B75E82}"/>
              </a:ext>
            </a:extLst>
          </p:cNvPr>
          <p:cNvSpPr>
            <a:spLocks noGrp="1"/>
          </p:cNvSpPr>
          <p:nvPr>
            <p:ph type="title"/>
          </p:nvPr>
        </p:nvSpPr>
        <p:spPr/>
        <p:txBody>
          <a:bodyPr/>
          <a:lstStyle/>
          <a:p>
            <a:endParaRPr lang="en-US"/>
          </a:p>
        </p:txBody>
      </p:sp>
      <p:pic>
        <p:nvPicPr>
          <p:cNvPr id="5" name="Content Placeholder 4" descr="A picture containing blue, opened">
            <a:extLst>
              <a:ext uri="{FF2B5EF4-FFF2-40B4-BE49-F238E27FC236}">
                <a16:creationId xmlns:a16="http://schemas.microsoft.com/office/drawing/2014/main" id="{8A368AB5-739B-E55D-5A06-C166E60D57CD}"/>
              </a:ext>
            </a:extLst>
          </p:cNvPr>
          <p:cNvPicPr>
            <a:picLocks noGrp="1" noChangeAspect="1"/>
          </p:cNvPicPr>
          <p:nvPr>
            <p:ph idx="1"/>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6682"/>
          <a:stretch/>
        </p:blipFill>
        <p:spPr>
          <a:xfrm>
            <a:off x="3714750" y="2660103"/>
            <a:ext cx="4762500" cy="2682381"/>
          </a:xfrm>
        </p:spPr>
      </p:pic>
      <p:sp>
        <p:nvSpPr>
          <p:cNvPr id="6" name="TextBox 5">
            <a:extLst>
              <a:ext uri="{FF2B5EF4-FFF2-40B4-BE49-F238E27FC236}">
                <a16:creationId xmlns:a16="http://schemas.microsoft.com/office/drawing/2014/main" id="{60EEB006-362C-B8E3-6FE3-38CA5B6B5EB6}"/>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www.flickr.com/photos/roeyahram/874667428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7" name="TextBox 6">
            <a:extLst>
              <a:ext uri="{FF2B5EF4-FFF2-40B4-BE49-F238E27FC236}">
                <a16:creationId xmlns:a16="http://schemas.microsoft.com/office/drawing/2014/main" id="{50D0507D-BB8E-9FF6-8F19-F21FBD8E50FD}"/>
              </a:ext>
            </a:extLst>
          </p:cNvPr>
          <p:cNvSpPr txBox="1"/>
          <p:nvPr/>
        </p:nvSpPr>
        <p:spPr>
          <a:xfrm>
            <a:off x="342900" y="323850"/>
            <a:ext cx="2838450" cy="1200329"/>
          </a:xfrm>
          <a:prstGeom prst="rect">
            <a:avLst/>
          </a:prstGeom>
          <a:solidFill>
            <a:schemeClr val="bg1"/>
          </a:solidFill>
        </p:spPr>
        <p:txBody>
          <a:bodyPr wrap="square" rtlCol="0">
            <a:spAutoFit/>
          </a:bodyPr>
          <a:lstStyle/>
          <a:p>
            <a:pPr algn="ctr"/>
            <a:r>
              <a:rPr lang="en-US" b="1" dirty="0"/>
              <a:t>It’s Time to pack</a:t>
            </a:r>
          </a:p>
          <a:p>
            <a:pPr algn="ctr"/>
            <a:r>
              <a:rPr lang="en-US" b="1" dirty="0"/>
              <a:t>our luggage with</a:t>
            </a:r>
          </a:p>
          <a:p>
            <a:pPr algn="ctr"/>
            <a:r>
              <a:rPr lang="en-US" b="1" dirty="0"/>
              <a:t>Meaningful</a:t>
            </a:r>
          </a:p>
          <a:p>
            <a:pPr algn="ctr"/>
            <a:r>
              <a:rPr lang="en-US" b="1" dirty="0"/>
              <a:t>Information…..</a:t>
            </a:r>
          </a:p>
        </p:txBody>
      </p:sp>
      <p:pic>
        <p:nvPicPr>
          <p:cNvPr id="10" name="Picture 9">
            <a:extLst>
              <a:ext uri="{FF2B5EF4-FFF2-40B4-BE49-F238E27FC236}">
                <a16:creationId xmlns:a16="http://schemas.microsoft.com/office/drawing/2014/main" id="{EAECC08B-DAE3-472F-7400-7A843ECE91C8}"/>
              </a:ext>
            </a:extLst>
          </p:cNvPr>
          <p:cNvPicPr>
            <a:picLocks noChangeAspect="1"/>
          </p:cNvPicPr>
          <p:nvPr/>
        </p:nvPicPr>
        <p:blipFill>
          <a:blip r:embed="rId9"/>
          <a:stretch>
            <a:fillRect/>
          </a:stretch>
        </p:blipFill>
        <p:spPr>
          <a:xfrm>
            <a:off x="7291514" y="323850"/>
            <a:ext cx="4340679" cy="2286000"/>
          </a:xfrm>
          <a:prstGeom prst="rect">
            <a:avLst/>
          </a:prstGeom>
        </p:spPr>
      </p:pic>
      <p:pic>
        <p:nvPicPr>
          <p:cNvPr id="13" name="Picture 12">
            <a:extLst>
              <a:ext uri="{FF2B5EF4-FFF2-40B4-BE49-F238E27FC236}">
                <a16:creationId xmlns:a16="http://schemas.microsoft.com/office/drawing/2014/main" id="{C97B747F-89AF-AC97-E7F9-D17DF15B1BEC}"/>
              </a:ext>
            </a:extLst>
          </p:cNvPr>
          <p:cNvPicPr>
            <a:picLocks noChangeAspect="1"/>
          </p:cNvPicPr>
          <p:nvPr/>
        </p:nvPicPr>
        <p:blipFill>
          <a:blip r:embed="rId10"/>
          <a:stretch>
            <a:fillRect/>
          </a:stretch>
        </p:blipFill>
        <p:spPr>
          <a:xfrm>
            <a:off x="590386" y="2819298"/>
            <a:ext cx="3048164" cy="3568580"/>
          </a:xfrm>
          <a:prstGeom prst="rect">
            <a:avLst/>
          </a:prstGeom>
        </p:spPr>
      </p:pic>
      <p:sp>
        <p:nvSpPr>
          <p:cNvPr id="27" name="Arrow: Right 26">
            <a:extLst>
              <a:ext uri="{FF2B5EF4-FFF2-40B4-BE49-F238E27FC236}">
                <a16:creationId xmlns:a16="http://schemas.microsoft.com/office/drawing/2014/main" id="{2D94D2FB-5108-36C3-B28D-B8103C7F0DDD}"/>
              </a:ext>
            </a:extLst>
          </p:cNvPr>
          <p:cNvSpPr/>
          <p:nvPr/>
        </p:nvSpPr>
        <p:spPr>
          <a:xfrm rot="1700678">
            <a:off x="1543050" y="3962400"/>
            <a:ext cx="1638300"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C67D802-DE2D-2EAF-A3C2-5DCD9DB68BB3}"/>
              </a:ext>
            </a:extLst>
          </p:cNvPr>
          <p:cNvPicPr>
            <a:picLocks noChangeAspect="1"/>
          </p:cNvPicPr>
          <p:nvPr/>
        </p:nvPicPr>
        <p:blipFill>
          <a:blip r:embed="rId11"/>
          <a:stretch>
            <a:fillRect/>
          </a:stretch>
        </p:blipFill>
        <p:spPr>
          <a:xfrm>
            <a:off x="7291514" y="3317340"/>
            <a:ext cx="4479692" cy="2572496"/>
          </a:xfrm>
          <a:prstGeom prst="rect">
            <a:avLst/>
          </a:prstGeom>
        </p:spPr>
      </p:pic>
      <p:pic>
        <p:nvPicPr>
          <p:cNvPr id="39" name="Picture 38" descr="A picture containing text">
            <a:extLst>
              <a:ext uri="{FF2B5EF4-FFF2-40B4-BE49-F238E27FC236}">
                <a16:creationId xmlns:a16="http://schemas.microsoft.com/office/drawing/2014/main" id="{3E7C3504-A4B0-CB83-E4AB-36F1B1C0A07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1993" y="0"/>
            <a:ext cx="12213993" cy="6858000"/>
          </a:xfrm>
          <a:prstGeom prst="rect">
            <a:avLst/>
          </a:prstGeom>
        </p:spPr>
      </p:pic>
      <p:pic>
        <p:nvPicPr>
          <p:cNvPr id="3" name="Audio 2">
            <a:hlinkClick r:id="" action="ppaction://media"/>
            <a:extLst>
              <a:ext uri="{FF2B5EF4-FFF2-40B4-BE49-F238E27FC236}">
                <a16:creationId xmlns:a16="http://schemas.microsoft.com/office/drawing/2014/main" id="{F22D6D12-6AE7-56AE-61E3-52ACDB24B048}"/>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21235928"/>
      </p:ext>
    </p:extLst>
  </p:cSld>
  <p:clrMapOvr>
    <a:masterClrMapping/>
  </p:clrMapOvr>
  <mc:AlternateContent xmlns:mc="http://schemas.openxmlformats.org/markup-compatibility/2006">
    <mc:Choice xmlns:p14="http://schemas.microsoft.com/office/powerpoint/2010/main" Requires="p14">
      <p:transition spd="slow" p14:dur="2000" advTm="54715"/>
    </mc:Choice>
    <mc:Fallback>
      <p:transition spd="slow" advTm="54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10" name="Content Placeholder 9" descr="A picture containing calendar">
            <a:extLst>
              <a:ext uri="{FF2B5EF4-FFF2-40B4-BE49-F238E27FC236}">
                <a16:creationId xmlns:a16="http://schemas.microsoft.com/office/drawing/2014/main" id="{B4021597-5107-3961-5AD8-DFD1EEE4CDC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92082" y="772159"/>
            <a:ext cx="10407836" cy="5506114"/>
          </a:xfrm>
        </p:spPr>
      </p:pic>
      <p:pic>
        <p:nvPicPr>
          <p:cNvPr id="4" name="Audio 3">
            <a:hlinkClick r:id="" action="ppaction://media"/>
            <a:extLst>
              <a:ext uri="{FF2B5EF4-FFF2-40B4-BE49-F238E27FC236}">
                <a16:creationId xmlns:a16="http://schemas.microsoft.com/office/drawing/2014/main" id="{F936F76D-C642-BF58-E6C2-2FBF65DB3C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5370877"/>
      </p:ext>
    </p:extLst>
  </p:cSld>
  <p:clrMapOvr>
    <a:masterClrMapping/>
  </p:clrMapOvr>
  <mc:AlternateContent xmlns:mc="http://schemas.openxmlformats.org/markup-compatibility/2006">
    <mc:Choice xmlns:p14="http://schemas.microsoft.com/office/powerpoint/2010/main" Requires="p14">
      <p:transition spd="slow" p14:dur="2000" advTm="47011"/>
    </mc:Choice>
    <mc:Fallback>
      <p:transition spd="slow" advTm="47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33B2-E047-2BEA-8CBF-FCC815B96E21}"/>
              </a:ext>
            </a:extLst>
          </p:cNvPr>
          <p:cNvSpPr>
            <a:spLocks noGrp="1"/>
          </p:cNvSpPr>
          <p:nvPr>
            <p:ph type="title"/>
          </p:nvPr>
        </p:nvSpPr>
        <p:spPr/>
        <p:txBody>
          <a:bodyPr/>
          <a:lstStyle/>
          <a:p>
            <a:pPr algn="ctr"/>
            <a:r>
              <a:rPr lang="en-US" dirty="0" err="1"/>
              <a:t>WeFly</a:t>
            </a:r>
            <a:r>
              <a:rPr lang="en-US" dirty="0"/>
              <a:t> Commitment</a:t>
            </a:r>
          </a:p>
        </p:txBody>
      </p:sp>
      <p:sp>
        <p:nvSpPr>
          <p:cNvPr id="3" name="Content Placeholder 2">
            <a:extLst>
              <a:ext uri="{FF2B5EF4-FFF2-40B4-BE49-F238E27FC236}">
                <a16:creationId xmlns:a16="http://schemas.microsoft.com/office/drawing/2014/main" id="{F83FA183-5AA4-62EC-4AAC-961607328050}"/>
              </a:ext>
            </a:extLst>
          </p:cNvPr>
          <p:cNvSpPr>
            <a:spLocks noGrp="1"/>
          </p:cNvSpPr>
          <p:nvPr>
            <p:ph idx="1"/>
          </p:nvPr>
        </p:nvSpPr>
        <p:spPr/>
        <p:txBody>
          <a:bodyPr/>
          <a:lstStyle/>
          <a:p>
            <a:r>
              <a:rPr lang="en-US" sz="3600" b="1" dirty="0"/>
              <a:t>Safety</a:t>
            </a:r>
          </a:p>
          <a:p>
            <a:r>
              <a:rPr lang="en-US" sz="3600" b="1" dirty="0"/>
              <a:t>Big Data</a:t>
            </a:r>
          </a:p>
          <a:p>
            <a:r>
              <a:rPr lang="en-US" sz="3600" b="1" dirty="0"/>
              <a:t>Artificial Intelligence</a:t>
            </a:r>
          </a:p>
          <a:p>
            <a:pPr marL="0" indent="0">
              <a:buNone/>
            </a:pPr>
            <a:endParaRPr lang="en-US" dirty="0"/>
          </a:p>
        </p:txBody>
      </p:sp>
      <p:pic>
        <p:nvPicPr>
          <p:cNvPr id="5" name="Audio 4">
            <a:hlinkClick r:id="" action="ppaction://media"/>
            <a:extLst>
              <a:ext uri="{FF2B5EF4-FFF2-40B4-BE49-F238E27FC236}">
                <a16:creationId xmlns:a16="http://schemas.microsoft.com/office/drawing/2014/main" id="{AA2C2765-BF9A-FF25-E9AC-F4FED82A48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1412007"/>
      </p:ext>
    </p:extLst>
  </p:cSld>
  <p:clrMapOvr>
    <a:masterClrMapping/>
  </p:clrMapOvr>
  <mc:AlternateContent xmlns:mc="http://schemas.openxmlformats.org/markup-compatibility/2006">
    <mc:Choice xmlns:p14="http://schemas.microsoft.com/office/powerpoint/2010/main" Requires="p14">
      <p:transition spd="slow" p14:dur="2000" advTm="26205"/>
    </mc:Choice>
    <mc:Fallback>
      <p:transition spd="slow" advTm="26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CA0F-D6B7-8F95-E08C-9B3E18E3DD6B}"/>
              </a:ext>
            </a:extLst>
          </p:cNvPr>
          <p:cNvSpPr>
            <a:spLocks noGrp="1"/>
          </p:cNvSpPr>
          <p:nvPr>
            <p:ph type="title"/>
          </p:nvPr>
        </p:nvSpPr>
        <p:spPr>
          <a:xfrm>
            <a:off x="838200" y="1156189"/>
            <a:ext cx="3663462" cy="4031273"/>
          </a:xfrm>
        </p:spPr>
        <p:txBody>
          <a:bodyPr anchor="t"/>
          <a:lstStyle/>
          <a:p>
            <a:r>
              <a:rPr lang="en-US" dirty="0"/>
              <a:t>Come Fly </a:t>
            </a:r>
            <a:br>
              <a:rPr lang="en-US" dirty="0"/>
            </a:br>
            <a:r>
              <a:rPr lang="en-US" dirty="0"/>
              <a:t>with us…</a:t>
            </a:r>
          </a:p>
        </p:txBody>
      </p:sp>
      <p:pic>
        <p:nvPicPr>
          <p:cNvPr id="5" name="Picture 4">
            <a:extLst>
              <a:ext uri="{FF2B5EF4-FFF2-40B4-BE49-F238E27FC236}">
                <a16:creationId xmlns:a16="http://schemas.microsoft.com/office/drawing/2014/main" id="{05AC51BE-1773-5757-F1A6-1E338D2353B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15340" y="703384"/>
            <a:ext cx="6350000" cy="4664320"/>
          </a:xfrm>
          <a:prstGeom prst="rect">
            <a:avLst/>
          </a:prstGeom>
        </p:spPr>
      </p:pic>
      <p:pic>
        <p:nvPicPr>
          <p:cNvPr id="7" name="Audio 6">
            <a:hlinkClick r:id="" action="ppaction://media"/>
            <a:extLst>
              <a:ext uri="{FF2B5EF4-FFF2-40B4-BE49-F238E27FC236}">
                <a16:creationId xmlns:a16="http://schemas.microsoft.com/office/drawing/2014/main" id="{09FF1386-428C-9BE3-2AAE-15F8DF51F4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6399899"/>
      </p:ext>
    </p:extLst>
  </p:cSld>
  <p:clrMapOvr>
    <a:masterClrMapping/>
  </p:clrMapOvr>
  <mc:AlternateContent xmlns:mc="http://schemas.openxmlformats.org/markup-compatibility/2006">
    <mc:Choice xmlns:p14="http://schemas.microsoft.com/office/powerpoint/2010/main" Requires="p14">
      <p:transition spd="slow" p14:dur="2000" advTm="12398"/>
    </mc:Choice>
    <mc:Fallback>
      <p:transition spd="slow" advTm="12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9|11.5|4.5|1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TotalTime>
  <Words>477</Words>
  <Application>Microsoft Office PowerPoint</Application>
  <PresentationFormat>Widescreen</PresentationFormat>
  <Paragraphs>40</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News media sources have packed our bag with fear and misinformation</vt:lpstr>
      <vt:lpstr>PowerPoint Presentation</vt:lpstr>
      <vt:lpstr>PowerPoint Presentation</vt:lpstr>
      <vt:lpstr>WeFly Commitment</vt:lpstr>
      <vt:lpstr>Come Fly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Sherry Kosmicki</dc:creator>
  <cp:lastModifiedBy>Sherry Kosmicki</cp:lastModifiedBy>
  <cp:revision>7</cp:revision>
  <dcterms:created xsi:type="dcterms:W3CDTF">2022-11-17T21:28:22Z</dcterms:created>
  <dcterms:modified xsi:type="dcterms:W3CDTF">2022-11-18T23:23:35Z</dcterms:modified>
</cp:coreProperties>
</file>